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Garamond" pitchFamily="18" charset="0"/>
        <a:ea typeface="+mn-ea"/>
        <a:cs typeface="Arial" charset="0"/>
      </a:defRPr>
    </a:lvl1pPr>
    <a:lvl2pPr marL="457200" algn="l" rtl="0" fontAlgn="base">
      <a:spcBef>
        <a:spcPct val="0"/>
      </a:spcBef>
      <a:spcAft>
        <a:spcPct val="0"/>
      </a:spcAft>
      <a:defRPr kern="1200">
        <a:solidFill>
          <a:schemeClr val="tx1"/>
        </a:solidFill>
        <a:latin typeface="Garamond" pitchFamily="18" charset="0"/>
        <a:ea typeface="+mn-ea"/>
        <a:cs typeface="Arial" charset="0"/>
      </a:defRPr>
    </a:lvl2pPr>
    <a:lvl3pPr marL="914400" algn="l" rtl="0" fontAlgn="base">
      <a:spcBef>
        <a:spcPct val="0"/>
      </a:spcBef>
      <a:spcAft>
        <a:spcPct val="0"/>
      </a:spcAft>
      <a:defRPr kern="1200">
        <a:solidFill>
          <a:schemeClr val="tx1"/>
        </a:solidFill>
        <a:latin typeface="Garamond" pitchFamily="18" charset="0"/>
        <a:ea typeface="+mn-ea"/>
        <a:cs typeface="Arial" charset="0"/>
      </a:defRPr>
    </a:lvl3pPr>
    <a:lvl4pPr marL="1371600" algn="l" rtl="0" fontAlgn="base">
      <a:spcBef>
        <a:spcPct val="0"/>
      </a:spcBef>
      <a:spcAft>
        <a:spcPct val="0"/>
      </a:spcAft>
      <a:defRPr kern="1200">
        <a:solidFill>
          <a:schemeClr val="tx1"/>
        </a:solidFill>
        <a:latin typeface="Garamond" pitchFamily="18" charset="0"/>
        <a:ea typeface="+mn-ea"/>
        <a:cs typeface="Arial" charset="0"/>
      </a:defRPr>
    </a:lvl4pPr>
    <a:lvl5pPr marL="1828800" algn="l" rtl="0" fontAlgn="base">
      <a:spcBef>
        <a:spcPct val="0"/>
      </a:spcBef>
      <a:spcAft>
        <a:spcPct val="0"/>
      </a:spcAft>
      <a:defRPr kern="1200">
        <a:solidFill>
          <a:schemeClr val="tx1"/>
        </a:solidFill>
        <a:latin typeface="Garamond" pitchFamily="18" charset="0"/>
        <a:ea typeface="+mn-ea"/>
        <a:cs typeface="Arial" charset="0"/>
      </a:defRPr>
    </a:lvl5pPr>
    <a:lvl6pPr marL="2286000" algn="l" defTabSz="914400" rtl="0" eaLnBrk="1" latinLnBrk="0" hangingPunct="1">
      <a:defRPr kern="1200">
        <a:solidFill>
          <a:schemeClr val="tx1"/>
        </a:solidFill>
        <a:latin typeface="Garamond" pitchFamily="18" charset="0"/>
        <a:ea typeface="+mn-ea"/>
        <a:cs typeface="Arial" charset="0"/>
      </a:defRPr>
    </a:lvl6pPr>
    <a:lvl7pPr marL="2743200" algn="l" defTabSz="914400" rtl="0" eaLnBrk="1" latinLnBrk="0" hangingPunct="1">
      <a:defRPr kern="1200">
        <a:solidFill>
          <a:schemeClr val="tx1"/>
        </a:solidFill>
        <a:latin typeface="Garamond" pitchFamily="18" charset="0"/>
        <a:ea typeface="+mn-ea"/>
        <a:cs typeface="Arial" charset="0"/>
      </a:defRPr>
    </a:lvl7pPr>
    <a:lvl8pPr marL="3200400" algn="l" defTabSz="914400" rtl="0" eaLnBrk="1" latinLnBrk="0" hangingPunct="1">
      <a:defRPr kern="1200">
        <a:solidFill>
          <a:schemeClr val="tx1"/>
        </a:solidFill>
        <a:latin typeface="Garamond" pitchFamily="18" charset="0"/>
        <a:ea typeface="+mn-ea"/>
        <a:cs typeface="Arial" charset="0"/>
      </a:defRPr>
    </a:lvl8pPr>
    <a:lvl9pPr marL="3657600" algn="l" defTabSz="914400" rtl="0" eaLnBrk="1" latinLnBrk="0" hangingPunct="1">
      <a:defRPr kern="1200">
        <a:solidFill>
          <a:schemeClr val="tx1"/>
        </a:solidFill>
        <a:latin typeface="Garamond"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75FE37A-1265-415F-8B8A-2C1EB064163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63DA45-2D0E-47FB-8379-639991B4CA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11803E30-B5CF-4963-B5D7-C68296BEEAE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B3D7A84-6148-49D3-A29B-A9BD202697D3}"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13BBE3C2-6B63-433C-B2D1-8D613249F1C8}"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endParaRPr lang="en-US"/>
          </a:p>
        </p:txBody>
      </p:sp>
      <p:sp>
        <p:nvSpPr>
          <p:cNvPr id="10" name="Slide Number Placeholder 9"/>
          <p:cNvSpPr>
            <a:spLocks noGrp="1"/>
          </p:cNvSpPr>
          <p:nvPr>
            <p:ph type="sldNum" sz="quarter" idx="16"/>
          </p:nvPr>
        </p:nvSpPr>
        <p:spPr/>
        <p:txBody>
          <a:bodyPr rtlCol="0"/>
          <a:lstStyle/>
          <a:p>
            <a:fld id="{70060E58-038F-4F29-8FD7-9778B7F8A00C}"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endParaRPr lang="en-US"/>
          </a:p>
        </p:txBody>
      </p:sp>
      <p:sp>
        <p:nvSpPr>
          <p:cNvPr id="12" name="Slide Number Placeholder 11"/>
          <p:cNvSpPr>
            <a:spLocks noGrp="1"/>
          </p:cNvSpPr>
          <p:nvPr>
            <p:ph type="sldNum" sz="quarter" idx="16"/>
          </p:nvPr>
        </p:nvSpPr>
        <p:spPr/>
        <p:txBody>
          <a:bodyPr rtlCol="0"/>
          <a:lstStyle/>
          <a:p>
            <a:fld id="{99139590-B161-4C30-8853-127C45F2DCB8}"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8A75129D-6054-4A51-BC28-050AE725D15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269EF543-F00E-4B47-A140-4A585AB2F0B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A213AF93-881C-4A62-BC29-CD8DF6E37CD1}"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7D5C7913-67E1-4269-B2F0-16918BCFAAB9}"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B3176FA-2E09-4103-A17C-FC9ADFBA6E2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ajohnson1@sahuarita.net" TargetMode="External"/><Relationship Id="rId2" Type="http://schemas.openxmlformats.org/officeDocument/2006/relationships/hyperlink" Target="http://sisjohnson5.weebly.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609600"/>
            <a:ext cx="7772400" cy="1920875"/>
          </a:xfrm>
        </p:spPr>
        <p:txBody>
          <a:bodyPr/>
          <a:lstStyle/>
          <a:p>
            <a:r>
              <a:rPr lang="en-US"/>
              <a:t>Mr. Adam Johnson</a:t>
            </a:r>
          </a:p>
        </p:txBody>
      </p:sp>
      <p:sp>
        <p:nvSpPr>
          <p:cNvPr id="2051" name="Rectangle 3"/>
          <p:cNvSpPr>
            <a:spLocks noGrp="1" noChangeArrowheads="1"/>
          </p:cNvSpPr>
          <p:nvPr>
            <p:ph type="subTitle" idx="1"/>
          </p:nvPr>
        </p:nvSpPr>
        <p:spPr>
          <a:xfrm>
            <a:off x="1219200" y="2209800"/>
            <a:ext cx="6705600" cy="3733800"/>
          </a:xfrm>
        </p:spPr>
        <p:txBody>
          <a:bodyPr/>
          <a:lstStyle/>
          <a:p>
            <a:pPr>
              <a:lnSpc>
                <a:spcPct val="90000"/>
              </a:lnSpc>
            </a:pPr>
            <a:r>
              <a:rPr lang="en-US" dirty="0"/>
              <a:t>Welcome to a great fifth grade year at Sahuarita Intermediate School</a:t>
            </a:r>
          </a:p>
          <a:p>
            <a:pPr>
              <a:lnSpc>
                <a:spcPct val="90000"/>
              </a:lnSpc>
            </a:pPr>
            <a:endParaRPr lang="en-US" dirty="0"/>
          </a:p>
          <a:p>
            <a:pPr>
              <a:lnSpc>
                <a:spcPct val="90000"/>
              </a:lnSpc>
            </a:pPr>
            <a:r>
              <a:rPr lang="en-US" dirty="0"/>
              <a:t>There are </a:t>
            </a:r>
            <a:r>
              <a:rPr lang="en-US" dirty="0" smtClean="0"/>
              <a:t>a few</a:t>
            </a:r>
            <a:r>
              <a:rPr lang="en-US" dirty="0" smtClean="0"/>
              <a:t> </a:t>
            </a:r>
            <a:r>
              <a:rPr lang="en-US" dirty="0"/>
              <a:t>clipboards </a:t>
            </a:r>
            <a:r>
              <a:rPr lang="en-US" dirty="0" smtClean="0"/>
              <a:t>throughout the room</a:t>
            </a:r>
            <a:r>
              <a:rPr lang="en-US" dirty="0" smtClean="0"/>
              <a:t>…please </a:t>
            </a:r>
            <a:r>
              <a:rPr lang="en-US" dirty="0"/>
              <a:t>sign </a:t>
            </a:r>
            <a:r>
              <a:rPr lang="en-US" dirty="0" smtClean="0"/>
              <a:t>in on any one of them.</a:t>
            </a:r>
            <a:endParaRPr lang="en-US" dirty="0"/>
          </a:p>
          <a:p>
            <a:pPr>
              <a:lnSpc>
                <a:spcPct val="90000"/>
              </a:lnSpc>
            </a:pPr>
            <a:r>
              <a:rPr lang="en-US" dirty="0"/>
              <a:t>Also please try to fill out student transportation </a:t>
            </a:r>
            <a:r>
              <a:rPr lang="en-US" dirty="0" smtClean="0"/>
              <a:t>sheet and parent contact sheet.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p:txBody>
          <a:bodyPr/>
          <a:lstStyle/>
          <a:p>
            <a:r>
              <a:rPr lang="en-US"/>
              <a:t>About Me</a:t>
            </a:r>
          </a:p>
        </p:txBody>
      </p:sp>
      <p:sp>
        <p:nvSpPr>
          <p:cNvPr id="3075" name="Rectangle 3"/>
          <p:cNvSpPr>
            <a:spLocks noGrp="1" noChangeArrowheads="1"/>
          </p:cNvSpPr>
          <p:nvPr>
            <p:ph sz="quarter" idx="1"/>
          </p:nvPr>
        </p:nvSpPr>
        <p:spPr/>
        <p:txBody>
          <a:bodyPr>
            <a:normAutofit/>
          </a:bodyPr>
          <a:lstStyle/>
          <a:p>
            <a:pPr>
              <a:lnSpc>
                <a:spcPct val="90000"/>
              </a:lnSpc>
            </a:pPr>
            <a:r>
              <a:rPr lang="en-US" sz="2800" dirty="0"/>
              <a:t>Originally from Wisconsin</a:t>
            </a:r>
          </a:p>
          <a:p>
            <a:pPr>
              <a:lnSpc>
                <a:spcPct val="90000"/>
              </a:lnSpc>
            </a:pPr>
            <a:r>
              <a:rPr lang="en-US" sz="2800" dirty="0"/>
              <a:t>I am a huge sports fan, especially Packers football and Cubs baseball!</a:t>
            </a:r>
          </a:p>
          <a:p>
            <a:pPr>
              <a:lnSpc>
                <a:spcPct val="90000"/>
              </a:lnSpc>
            </a:pPr>
            <a:r>
              <a:rPr lang="en-US" sz="2800" dirty="0"/>
              <a:t>Graduated from The Univ. of Wisconsin-Stout in 2000</a:t>
            </a:r>
          </a:p>
          <a:p>
            <a:pPr>
              <a:lnSpc>
                <a:spcPct val="90000"/>
              </a:lnSpc>
            </a:pPr>
            <a:r>
              <a:rPr lang="en-US" sz="2800" dirty="0"/>
              <a:t>Masters Degree from Northern Arizona University in Education and an administrative certificate from University of Arizona</a:t>
            </a:r>
          </a:p>
          <a:p>
            <a:pPr>
              <a:lnSpc>
                <a:spcPct val="90000"/>
              </a:lnSpc>
            </a:pPr>
            <a:r>
              <a:rPr lang="en-US" sz="2800" dirty="0"/>
              <a:t>This is my </a:t>
            </a:r>
            <a:r>
              <a:rPr lang="en-US" sz="2800" dirty="0" smtClean="0"/>
              <a:t>15</a:t>
            </a:r>
            <a:r>
              <a:rPr lang="en-US" sz="2800" baseline="30000" dirty="0" smtClean="0"/>
              <a:t>th</a:t>
            </a:r>
            <a:r>
              <a:rPr lang="en-US" sz="2800" dirty="0" smtClean="0"/>
              <a:t> </a:t>
            </a:r>
            <a:r>
              <a:rPr lang="en-US" sz="2800" dirty="0"/>
              <a:t>year teaching elementary school</a:t>
            </a:r>
          </a:p>
          <a:p>
            <a:pPr>
              <a:lnSpc>
                <a:spcPct val="90000"/>
              </a:lnSpc>
            </a:pPr>
            <a:r>
              <a:rPr lang="en-US" sz="2800" dirty="0"/>
              <a:t>I like to have fun, but do also have high expectations for students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checkerboard(across)">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checkerboard(across)">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checkerboard(across)">
                                      <p:cBhvr>
                                        <p:cTn id="17" dur="5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checkerboard(across)">
                                      <p:cBhvr>
                                        <p:cTn id="22" dur="500"/>
                                        <p:tgtEl>
                                          <p:spTgt spid="30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animEffect transition="in" filter="checkerboard(across)">
                                      <p:cBhvr>
                                        <p:cTn id="27" dur="500"/>
                                        <p:tgtEl>
                                          <p:spTgt spid="307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075">
                                            <p:txEl>
                                              <p:pRg st="5" end="5"/>
                                            </p:txEl>
                                          </p:spTgt>
                                        </p:tgtEl>
                                        <p:attrNameLst>
                                          <p:attrName>style.visibility</p:attrName>
                                        </p:attrNameLst>
                                      </p:cBhvr>
                                      <p:to>
                                        <p:strVal val="visible"/>
                                      </p:to>
                                    </p:set>
                                    <p:animEffect transition="in" filter="checkerboard(across)">
                                      <p:cBhvr>
                                        <p:cTn id="32" dur="5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normAutofit fontScale="90000"/>
          </a:bodyPr>
          <a:lstStyle/>
          <a:p>
            <a:r>
              <a:rPr lang="en-US" sz="4000"/>
              <a:t>Classroom Management/Behavior Concerns</a:t>
            </a:r>
          </a:p>
        </p:txBody>
      </p:sp>
      <p:sp>
        <p:nvSpPr>
          <p:cNvPr id="8195" name="Rectangle 3"/>
          <p:cNvSpPr>
            <a:spLocks noGrp="1" noChangeArrowheads="1"/>
          </p:cNvSpPr>
          <p:nvPr>
            <p:ph sz="quarter" idx="1"/>
          </p:nvPr>
        </p:nvSpPr>
        <p:spPr/>
        <p:txBody>
          <a:bodyPr>
            <a:normAutofit/>
          </a:bodyPr>
          <a:lstStyle/>
          <a:p>
            <a:r>
              <a:rPr lang="en-US" sz="2800"/>
              <a:t>I believe that the most issues are solved through having clear expectations and establishing routines</a:t>
            </a:r>
          </a:p>
          <a:p>
            <a:r>
              <a:rPr lang="en-US" sz="2800"/>
              <a:t>Confrontations are inevitable but must be done in a caring way…”carefrontations”</a:t>
            </a:r>
          </a:p>
          <a:p>
            <a:r>
              <a:rPr lang="en-US" sz="2800"/>
              <a:t>When behavior/discipline issues arise, I will notify parents and hope to work together to problem solve</a:t>
            </a:r>
          </a:p>
          <a:p>
            <a:r>
              <a:rPr lang="en-US" sz="2800"/>
              <a:t>I also believe that students need positive incentives. Parents are also notified of great behaviors and accomplishments.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
                                        <p:tgtEl>
                                          <p:spTgt spid="8195">
                                            <p:txEl>
                                              <p:pRg st="0" end="0"/>
                                            </p:txEl>
                                          </p:spTgt>
                                        </p:tgtEl>
                                      </p:cBhvr>
                                    </p:animEffect>
                                    <p:anim calcmode="lin" valueType="num">
                                      <p:cBhvr>
                                        <p:cTn id="8" dur="4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8195">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8195">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8195">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8195">
                                            <p:txEl>
                                              <p:pRg st="1" end="1"/>
                                            </p:txEl>
                                          </p:spTgt>
                                        </p:tgtEl>
                                        <p:attrNameLst>
                                          <p:attrName>style.visibility</p:attrName>
                                        </p:attrNameLst>
                                      </p:cBhvr>
                                      <p:to>
                                        <p:strVal val="visible"/>
                                      </p:to>
                                    </p:set>
                                    <p:animEffect transition="in" filter="fade">
                                      <p:cBhvr>
                                        <p:cTn id="16" dur="100"/>
                                        <p:tgtEl>
                                          <p:spTgt spid="8195">
                                            <p:txEl>
                                              <p:pRg st="1" end="1"/>
                                            </p:txEl>
                                          </p:spTgt>
                                        </p:tgtEl>
                                      </p:cBhvr>
                                    </p:animEffect>
                                    <p:anim calcmode="lin" valueType="num">
                                      <p:cBhvr>
                                        <p:cTn id="17" dur="4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18" dur="400" fill="hold"/>
                                        <p:tgtEl>
                                          <p:spTgt spid="8195">
                                            <p:txEl>
                                              <p:pRg st="1" end="1"/>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8195">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8195">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nodeType="clickEffect">
                                  <p:stCondLst>
                                    <p:cond delay="0"/>
                                  </p:stCondLst>
                                  <p:childTnLst>
                                    <p:set>
                                      <p:cBhvr>
                                        <p:cTn id="24" dur="1" fill="hold">
                                          <p:stCondLst>
                                            <p:cond delay="0"/>
                                          </p:stCondLst>
                                        </p:cTn>
                                        <p:tgtEl>
                                          <p:spTgt spid="8195">
                                            <p:txEl>
                                              <p:pRg st="2" end="2"/>
                                            </p:txEl>
                                          </p:spTgt>
                                        </p:tgtEl>
                                        <p:attrNameLst>
                                          <p:attrName>style.visibility</p:attrName>
                                        </p:attrNameLst>
                                      </p:cBhvr>
                                      <p:to>
                                        <p:strVal val="visible"/>
                                      </p:to>
                                    </p:set>
                                    <p:animEffect transition="in" filter="fade">
                                      <p:cBhvr>
                                        <p:cTn id="25" dur="100"/>
                                        <p:tgtEl>
                                          <p:spTgt spid="8195">
                                            <p:txEl>
                                              <p:pRg st="2" end="2"/>
                                            </p:txEl>
                                          </p:spTgt>
                                        </p:tgtEl>
                                      </p:cBhvr>
                                    </p:animEffect>
                                    <p:anim calcmode="lin" valueType="num">
                                      <p:cBhvr>
                                        <p:cTn id="26" dur="4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27" dur="400" fill="hold"/>
                                        <p:tgtEl>
                                          <p:spTgt spid="8195">
                                            <p:txEl>
                                              <p:pRg st="2" end="2"/>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8195">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8195">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3" presetClass="entr" presetSubtype="0" fill="hold" nodeType="clickEffect">
                                  <p:stCondLst>
                                    <p:cond delay="0"/>
                                  </p:stCondLst>
                                  <p:childTnLst>
                                    <p:set>
                                      <p:cBhvr>
                                        <p:cTn id="33" dur="1" fill="hold">
                                          <p:stCondLst>
                                            <p:cond delay="0"/>
                                          </p:stCondLst>
                                        </p:cTn>
                                        <p:tgtEl>
                                          <p:spTgt spid="8195">
                                            <p:txEl>
                                              <p:pRg st="3" end="3"/>
                                            </p:txEl>
                                          </p:spTgt>
                                        </p:tgtEl>
                                        <p:attrNameLst>
                                          <p:attrName>style.visibility</p:attrName>
                                        </p:attrNameLst>
                                      </p:cBhvr>
                                      <p:to>
                                        <p:strVal val="visible"/>
                                      </p:to>
                                    </p:set>
                                    <p:animEffect transition="in" filter="fade">
                                      <p:cBhvr>
                                        <p:cTn id="34" dur="100"/>
                                        <p:tgtEl>
                                          <p:spTgt spid="8195">
                                            <p:txEl>
                                              <p:pRg st="3" end="3"/>
                                            </p:txEl>
                                          </p:spTgt>
                                        </p:tgtEl>
                                      </p:cBhvr>
                                    </p:animEffect>
                                    <p:anim calcmode="lin" valueType="num">
                                      <p:cBhvr>
                                        <p:cTn id="35" dur="4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36" dur="400" fill="hold"/>
                                        <p:tgtEl>
                                          <p:spTgt spid="8195">
                                            <p:txEl>
                                              <p:pRg st="3" end="3"/>
                                            </p:txEl>
                                          </p:spTgt>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8195">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8195">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r>
              <a:rPr lang="en-US"/>
              <a:t>Educational Belief</a:t>
            </a:r>
          </a:p>
        </p:txBody>
      </p:sp>
      <p:sp>
        <p:nvSpPr>
          <p:cNvPr id="9219" name="Rectangle 3"/>
          <p:cNvSpPr>
            <a:spLocks noGrp="1" noChangeArrowheads="1"/>
          </p:cNvSpPr>
          <p:nvPr>
            <p:ph sz="quarter" idx="1"/>
          </p:nvPr>
        </p:nvSpPr>
        <p:spPr/>
        <p:txBody>
          <a:bodyPr>
            <a:normAutofit/>
          </a:bodyPr>
          <a:lstStyle/>
          <a:p>
            <a:r>
              <a:rPr lang="en-US"/>
              <a:t>I strongly feel that when students are engaged in meaningful activities the class runs smoothly and students learn and accomplish a lot.</a:t>
            </a:r>
          </a:p>
          <a:p>
            <a:r>
              <a:rPr lang="en-US"/>
              <a:t>Students will often being doing projects instead of worksheets.  When students are able to create something it really shows their individual level of understanding and demonstrates their knowledge.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2000"/>
                                        <p:tgtEl>
                                          <p:spTgt spid="9219">
                                            <p:txEl>
                                              <p:pRg st="0" end="0"/>
                                            </p:txEl>
                                          </p:spTgt>
                                        </p:tgtEl>
                                      </p:cBhvr>
                                    </p:animEffect>
                                    <p:anim calcmode="lin" valueType="num">
                                      <p:cBhvr>
                                        <p:cTn id="8" dur="2000" fill="hold"/>
                                        <p:tgtEl>
                                          <p:spTgt spid="9219">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9219">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9219">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9219">
                                            <p:txEl>
                                              <p:pRg st="1" end="1"/>
                                            </p:txEl>
                                          </p:spTgt>
                                        </p:tgtEl>
                                        <p:attrNameLst>
                                          <p:attrName>style.visibility</p:attrName>
                                        </p:attrNameLst>
                                      </p:cBhvr>
                                      <p:to>
                                        <p:strVal val="visible"/>
                                      </p:to>
                                    </p:set>
                                    <p:animEffect transition="in" filter="fade">
                                      <p:cBhvr>
                                        <p:cTn id="15" dur="2000"/>
                                        <p:tgtEl>
                                          <p:spTgt spid="9219">
                                            <p:txEl>
                                              <p:pRg st="1" end="1"/>
                                            </p:txEl>
                                          </p:spTgt>
                                        </p:tgtEl>
                                      </p:cBhvr>
                                    </p:animEffect>
                                    <p:anim calcmode="lin" valueType="num">
                                      <p:cBhvr>
                                        <p:cTn id="16" dur="2000" fill="hold"/>
                                        <p:tgtEl>
                                          <p:spTgt spid="9219">
                                            <p:txEl>
                                              <p:pRg st="1" end="1"/>
                                            </p:txEl>
                                          </p:spTgt>
                                        </p:tgtEl>
                                        <p:attrNameLst>
                                          <p:attrName>style.rotation</p:attrName>
                                        </p:attrNameLst>
                                      </p:cBhvr>
                                      <p:tavLst>
                                        <p:tav tm="0">
                                          <p:val>
                                            <p:fltVal val="720"/>
                                          </p:val>
                                        </p:tav>
                                        <p:tav tm="100000">
                                          <p:val>
                                            <p:fltVal val="0"/>
                                          </p:val>
                                        </p:tav>
                                      </p:tavLst>
                                    </p:anim>
                                    <p:anim calcmode="lin" valueType="num">
                                      <p:cBhvr>
                                        <p:cTn id="17" dur="2000" fill="hold"/>
                                        <p:tgtEl>
                                          <p:spTgt spid="9219">
                                            <p:txEl>
                                              <p:pRg st="1" end="1"/>
                                            </p:txEl>
                                          </p:spTgt>
                                        </p:tgtEl>
                                        <p:attrNameLst>
                                          <p:attrName>ppt_h</p:attrName>
                                        </p:attrNameLst>
                                      </p:cBhvr>
                                      <p:tavLst>
                                        <p:tav tm="0">
                                          <p:val>
                                            <p:fltVal val="0"/>
                                          </p:val>
                                        </p:tav>
                                        <p:tav tm="100000">
                                          <p:val>
                                            <p:strVal val="#ppt_h"/>
                                          </p:val>
                                        </p:tav>
                                      </p:tavLst>
                                    </p:anim>
                                    <p:anim calcmode="lin" valueType="num">
                                      <p:cBhvr>
                                        <p:cTn id="18" dur="2000" fill="hold"/>
                                        <p:tgtEl>
                                          <p:spTgt spid="9219">
                                            <p:txEl>
                                              <p:pRg st="1" end="1"/>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r>
              <a:rPr lang="en-US"/>
              <a:t>Homework and Assignments</a:t>
            </a:r>
          </a:p>
        </p:txBody>
      </p:sp>
      <p:sp>
        <p:nvSpPr>
          <p:cNvPr id="10243" name="Rectangle 3"/>
          <p:cNvSpPr>
            <a:spLocks noGrp="1" noChangeArrowheads="1"/>
          </p:cNvSpPr>
          <p:nvPr>
            <p:ph sz="quarter" idx="1"/>
          </p:nvPr>
        </p:nvSpPr>
        <p:spPr/>
        <p:txBody>
          <a:bodyPr>
            <a:normAutofit/>
          </a:bodyPr>
          <a:lstStyle/>
          <a:p>
            <a:pPr>
              <a:lnSpc>
                <a:spcPct val="90000"/>
              </a:lnSpc>
            </a:pPr>
            <a:r>
              <a:rPr lang="en-US" sz="2800" dirty="0"/>
              <a:t>I do expect students to be reading about 30 minutes nightly to reach their Accelerated Reading (AR) goals. I also expect 10-15 minutes of math facts practice.</a:t>
            </a:r>
          </a:p>
          <a:p>
            <a:pPr>
              <a:lnSpc>
                <a:spcPct val="90000"/>
              </a:lnSpc>
            </a:pPr>
            <a:r>
              <a:rPr lang="en-US" sz="2800" dirty="0"/>
              <a:t>I will additionally send home some homework.  I will not send home “busy” work.  Most homework is class work that did not get finished or additional practice of a concept.</a:t>
            </a:r>
          </a:p>
          <a:p>
            <a:pPr>
              <a:lnSpc>
                <a:spcPct val="90000"/>
              </a:lnSpc>
            </a:pPr>
            <a:r>
              <a:rPr lang="en-US" sz="2800" dirty="0"/>
              <a:t>I do not often attach a letter grade to the homework because parents are encouraged to check and help </a:t>
            </a:r>
            <a:r>
              <a:rPr lang="en-US" sz="2800" dirty="0" smtClean="0"/>
              <a:t>their </a:t>
            </a:r>
            <a:r>
              <a:rPr lang="en-US" sz="2800" dirty="0"/>
              <a:t>child with </a:t>
            </a:r>
            <a:r>
              <a:rPr lang="en-US" sz="2800" dirty="0" smtClean="0"/>
              <a:t>homework </a:t>
            </a:r>
            <a:r>
              <a:rPr lang="en-US" sz="2800" dirty="0"/>
              <a:t>work.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800" decel="100000"/>
                                        <p:tgtEl>
                                          <p:spTgt spid="10243">
                                            <p:txEl>
                                              <p:pRg st="0" end="0"/>
                                            </p:txEl>
                                          </p:spTgt>
                                        </p:tgtEl>
                                      </p:cBhvr>
                                    </p:animEffect>
                                    <p:anim calcmode="lin" valueType="num">
                                      <p:cBhvr>
                                        <p:cTn id="8" dur="800" decel="100000" fill="hold"/>
                                        <p:tgtEl>
                                          <p:spTgt spid="1024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1024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1024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24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24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nodeType="clickEffect">
                                  <p:stCondLst>
                                    <p:cond delay="0"/>
                                  </p:stCondLst>
                                  <p:childTnLst>
                                    <p:set>
                                      <p:cBhvr>
                                        <p:cTn id="16" dur="1" fill="hold">
                                          <p:stCondLst>
                                            <p:cond delay="0"/>
                                          </p:stCondLst>
                                        </p:cTn>
                                        <p:tgtEl>
                                          <p:spTgt spid="10243">
                                            <p:txEl>
                                              <p:pRg st="1" end="1"/>
                                            </p:txEl>
                                          </p:spTgt>
                                        </p:tgtEl>
                                        <p:attrNameLst>
                                          <p:attrName>style.visibility</p:attrName>
                                        </p:attrNameLst>
                                      </p:cBhvr>
                                      <p:to>
                                        <p:strVal val="visible"/>
                                      </p:to>
                                    </p:set>
                                    <p:animEffect transition="in" filter="fade">
                                      <p:cBhvr>
                                        <p:cTn id="17" dur="800" decel="100000"/>
                                        <p:tgtEl>
                                          <p:spTgt spid="10243">
                                            <p:txEl>
                                              <p:pRg st="1" end="1"/>
                                            </p:txEl>
                                          </p:spTgt>
                                        </p:tgtEl>
                                      </p:cBhvr>
                                    </p:animEffect>
                                    <p:anim calcmode="lin" valueType="num">
                                      <p:cBhvr>
                                        <p:cTn id="18" dur="800" decel="100000" fill="hold"/>
                                        <p:tgtEl>
                                          <p:spTgt spid="10243">
                                            <p:txEl>
                                              <p:pRg st="1" end="1"/>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10243">
                                            <p:txEl>
                                              <p:pRg st="1" end="1"/>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10243">
                                            <p:txEl>
                                              <p:pRg st="1" end="1"/>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10243">
                                            <p:txEl>
                                              <p:pRg st="1" end="1"/>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10243">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nodeType="clickEffect">
                                  <p:stCondLst>
                                    <p:cond delay="0"/>
                                  </p:stCondLst>
                                  <p:childTnLst>
                                    <p:set>
                                      <p:cBhvr>
                                        <p:cTn id="26" dur="1" fill="hold">
                                          <p:stCondLst>
                                            <p:cond delay="0"/>
                                          </p:stCondLst>
                                        </p:cTn>
                                        <p:tgtEl>
                                          <p:spTgt spid="10243">
                                            <p:txEl>
                                              <p:pRg st="2" end="2"/>
                                            </p:txEl>
                                          </p:spTgt>
                                        </p:tgtEl>
                                        <p:attrNameLst>
                                          <p:attrName>style.visibility</p:attrName>
                                        </p:attrNameLst>
                                      </p:cBhvr>
                                      <p:to>
                                        <p:strVal val="visible"/>
                                      </p:to>
                                    </p:set>
                                    <p:animEffect transition="in" filter="fade">
                                      <p:cBhvr>
                                        <p:cTn id="27" dur="800" decel="100000"/>
                                        <p:tgtEl>
                                          <p:spTgt spid="10243">
                                            <p:txEl>
                                              <p:pRg st="2" end="2"/>
                                            </p:txEl>
                                          </p:spTgt>
                                        </p:tgtEl>
                                      </p:cBhvr>
                                    </p:animEffect>
                                    <p:anim calcmode="lin" valueType="num">
                                      <p:cBhvr>
                                        <p:cTn id="28" dur="800" decel="100000" fill="hold"/>
                                        <p:tgtEl>
                                          <p:spTgt spid="10243">
                                            <p:txEl>
                                              <p:pRg st="2" end="2"/>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10243">
                                            <p:txEl>
                                              <p:pRg st="2" end="2"/>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10243">
                                            <p:txEl>
                                              <p:pRg st="2" end="2"/>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10243">
                                            <p:txEl>
                                              <p:pRg st="2" end="2"/>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10243">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p:txBody>
          <a:bodyPr/>
          <a:lstStyle/>
          <a:p>
            <a:r>
              <a:rPr lang="en-US"/>
              <a:t>Book Reports/Projects</a:t>
            </a:r>
          </a:p>
        </p:txBody>
      </p:sp>
      <p:sp>
        <p:nvSpPr>
          <p:cNvPr id="11267" name="Rectangle 3"/>
          <p:cNvSpPr>
            <a:spLocks noGrp="1" noChangeArrowheads="1"/>
          </p:cNvSpPr>
          <p:nvPr>
            <p:ph sz="quarter" idx="1"/>
          </p:nvPr>
        </p:nvSpPr>
        <p:spPr/>
        <p:txBody>
          <a:bodyPr>
            <a:normAutofit/>
          </a:bodyPr>
          <a:lstStyle/>
          <a:p>
            <a:pPr>
              <a:lnSpc>
                <a:spcPct val="90000"/>
              </a:lnSpc>
            </a:pPr>
            <a:r>
              <a:rPr lang="en-US" dirty="0"/>
              <a:t>Each month students will have a book report or book project to complete.  I expect students pick a grade level/reading level appropriate book to read and complete either a report or do a project on the book.</a:t>
            </a:r>
          </a:p>
          <a:p>
            <a:pPr>
              <a:lnSpc>
                <a:spcPct val="90000"/>
              </a:lnSpc>
            </a:pPr>
            <a:r>
              <a:rPr lang="en-US" dirty="0"/>
              <a:t>Also each quarter students will be asked to demonstrate and present an independent science or history project.  These are self directed and can be on a topic of students’ choice. </a:t>
            </a:r>
          </a:p>
          <a:p>
            <a:pPr>
              <a:lnSpc>
                <a:spcPct val="90000"/>
              </a:lnSpc>
              <a:buFont typeface="Wingdings" pitchFamily="2" charset="2"/>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blinds(horizontal)">
                                      <p:cBhvr>
                                        <p:cTn id="7" dur="5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blinds(horizontal)">
                                      <p:cBhvr>
                                        <p:cTn id="12" dur="500"/>
                                        <p:tgtEl>
                                          <p:spTgt spid="112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normAutofit/>
          </a:bodyPr>
          <a:lstStyle/>
          <a:p>
            <a:r>
              <a:rPr lang="en-US"/>
              <a:t>Parent/Teacher Communication</a:t>
            </a:r>
          </a:p>
        </p:txBody>
      </p:sp>
      <p:sp>
        <p:nvSpPr>
          <p:cNvPr id="12291" name="Rectangle 3"/>
          <p:cNvSpPr>
            <a:spLocks noGrp="1" noChangeArrowheads="1"/>
          </p:cNvSpPr>
          <p:nvPr>
            <p:ph sz="quarter" idx="1"/>
          </p:nvPr>
        </p:nvSpPr>
        <p:spPr>
          <a:xfrm>
            <a:off x="457200" y="1600200"/>
            <a:ext cx="8229600" cy="4648200"/>
          </a:xfrm>
        </p:spPr>
        <p:txBody>
          <a:bodyPr>
            <a:normAutofit/>
          </a:bodyPr>
          <a:lstStyle/>
          <a:p>
            <a:pPr>
              <a:lnSpc>
                <a:spcPct val="90000"/>
              </a:lnSpc>
            </a:pPr>
            <a:r>
              <a:rPr lang="en-US" sz="2800" dirty="0"/>
              <a:t>I believe that having an open dialogue between teachers and parents is essential to the students success.  It is important for students to know that both parents and teachers care about their education and have the same expectations.</a:t>
            </a:r>
          </a:p>
          <a:p>
            <a:pPr>
              <a:lnSpc>
                <a:spcPct val="90000"/>
              </a:lnSpc>
            </a:pPr>
            <a:r>
              <a:rPr lang="en-US" sz="2800" dirty="0"/>
              <a:t>My main </a:t>
            </a:r>
            <a:r>
              <a:rPr lang="en-US" sz="2800" dirty="0" smtClean="0"/>
              <a:t>forms </a:t>
            </a:r>
            <a:r>
              <a:rPr lang="en-US" sz="2800" dirty="0"/>
              <a:t>of general communication will be through my class website (</a:t>
            </a:r>
            <a:r>
              <a:rPr lang="en-US" sz="2800" dirty="0">
                <a:solidFill>
                  <a:srgbClr val="FF0000"/>
                </a:solidFill>
                <a:hlinkClick r:id="rId2"/>
              </a:rPr>
              <a:t>http://</a:t>
            </a:r>
            <a:r>
              <a:rPr lang="en-US" sz="2800" dirty="0" smtClean="0">
                <a:solidFill>
                  <a:srgbClr val="FF0000"/>
                </a:solidFill>
                <a:hlinkClick r:id="rId2"/>
              </a:rPr>
              <a:t>sisjohnson5.weebly.com</a:t>
            </a:r>
            <a:r>
              <a:rPr lang="en-US" sz="2800" dirty="0" smtClean="0">
                <a:solidFill>
                  <a:srgbClr val="FF0000"/>
                </a:solidFill>
              </a:rPr>
              <a:t> </a:t>
            </a:r>
            <a:r>
              <a:rPr lang="en-US" sz="2800" dirty="0" smtClean="0"/>
              <a:t>) </a:t>
            </a:r>
            <a:r>
              <a:rPr lang="en-US" sz="2800" dirty="0"/>
              <a:t>and </a:t>
            </a:r>
            <a:r>
              <a:rPr lang="en-US" sz="2800" dirty="0" smtClean="0"/>
              <a:t>email (</a:t>
            </a:r>
            <a:r>
              <a:rPr lang="en-US" sz="2800" dirty="0" smtClean="0">
                <a:hlinkClick r:id="rId3"/>
              </a:rPr>
              <a:t>ajohnson1@sahuarita.net</a:t>
            </a:r>
            <a:r>
              <a:rPr lang="en-US" sz="2800" dirty="0" smtClean="0"/>
              <a:t> )  </a:t>
            </a:r>
            <a:r>
              <a:rPr lang="en-US" sz="2800" dirty="0"/>
              <a:t>However if personal correspondence is needed I will either call or send an email.  Please feel free to contact me as needed.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diamond(in)">
                                      <p:cBhvr>
                                        <p:cTn id="7" dur="20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diamond(in)">
                                      <p:cBhvr>
                                        <p:cTn id="12" dur="2000"/>
                                        <p:tgtEl>
                                          <p:spTgt spid="122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Grp="1" noRot="1" noChangeArrowheads="1"/>
          </p:cNvSpPr>
          <p:nvPr>
            <p:ph type="title"/>
          </p:nvPr>
        </p:nvSpPr>
        <p:spPr/>
        <p:txBody>
          <a:bodyPr/>
          <a:lstStyle/>
          <a:p>
            <a:r>
              <a:rPr lang="en-US"/>
              <a:t>Class Wish List</a:t>
            </a:r>
          </a:p>
        </p:txBody>
      </p:sp>
      <p:sp>
        <p:nvSpPr>
          <p:cNvPr id="13319" name="Rectangle 7"/>
          <p:cNvSpPr>
            <a:spLocks noGrp="1" noChangeArrowheads="1"/>
          </p:cNvSpPr>
          <p:nvPr>
            <p:ph sz="quarter" idx="1"/>
          </p:nvPr>
        </p:nvSpPr>
        <p:spPr/>
        <p:txBody>
          <a:bodyPr/>
          <a:lstStyle/>
          <a:p>
            <a:r>
              <a:rPr lang="en-US" sz="2400" dirty="0" smtClean="0"/>
              <a:t>Dry Erase Markers</a:t>
            </a:r>
          </a:p>
          <a:p>
            <a:r>
              <a:rPr lang="en-US" sz="2400" dirty="0" smtClean="0"/>
              <a:t>Pencils</a:t>
            </a:r>
            <a:endParaRPr lang="en-US" sz="2400" dirty="0"/>
          </a:p>
          <a:p>
            <a:r>
              <a:rPr lang="en-US" sz="2400" dirty="0"/>
              <a:t>Colored pencils</a:t>
            </a:r>
          </a:p>
          <a:p>
            <a:r>
              <a:rPr lang="en-US" sz="2400" dirty="0" smtClean="0"/>
              <a:t>Large C</a:t>
            </a:r>
            <a:r>
              <a:rPr lang="en-US" sz="2400" dirty="0" smtClean="0"/>
              <a:t>onstruction </a:t>
            </a:r>
            <a:r>
              <a:rPr lang="en-US" sz="2400" dirty="0"/>
              <a:t>paper</a:t>
            </a:r>
          </a:p>
          <a:p>
            <a:r>
              <a:rPr lang="en-US" sz="2400" dirty="0"/>
              <a:t>Colored copy paper</a:t>
            </a:r>
          </a:p>
          <a:p>
            <a:r>
              <a:rPr lang="en-US" sz="2400" dirty="0" smtClean="0"/>
              <a:t>Paper plates</a:t>
            </a:r>
            <a:endParaRPr lang="en-US" sz="2400" dirty="0"/>
          </a:p>
          <a:p>
            <a:r>
              <a:rPr lang="en-US" sz="2400" dirty="0" smtClean="0"/>
              <a:t>Paper</a:t>
            </a:r>
            <a:endParaRPr lang="en-US" sz="2400" dirty="0"/>
          </a:p>
          <a:p>
            <a:r>
              <a:rPr lang="en-US" sz="2400" dirty="0"/>
              <a:t>Notebooks</a:t>
            </a:r>
          </a:p>
          <a:p>
            <a:r>
              <a:rPr lang="en-US" sz="2400" dirty="0" smtClean="0"/>
              <a:t>Clothes </a:t>
            </a:r>
            <a:r>
              <a:rPr lang="en-US" sz="2400" dirty="0"/>
              <a:t>pins</a:t>
            </a:r>
          </a:p>
        </p:txBody>
      </p:sp>
      <p:sp>
        <p:nvSpPr>
          <p:cNvPr id="13320" name="Rectangle 8"/>
          <p:cNvSpPr>
            <a:spLocks noGrp="1" noChangeArrowheads="1"/>
          </p:cNvSpPr>
          <p:nvPr>
            <p:ph sz="quarter" idx="2"/>
          </p:nvPr>
        </p:nvSpPr>
        <p:spPr/>
        <p:txBody>
          <a:bodyPr/>
          <a:lstStyle/>
          <a:p>
            <a:r>
              <a:rPr lang="en-US" sz="2400" dirty="0"/>
              <a:t>Index cards</a:t>
            </a:r>
          </a:p>
          <a:p>
            <a:r>
              <a:rPr lang="en-US" sz="2400" dirty="0" smtClean="0"/>
              <a:t>Kleenex/tissue</a:t>
            </a:r>
            <a:endParaRPr lang="en-US" sz="2400" dirty="0"/>
          </a:p>
          <a:p>
            <a:r>
              <a:rPr lang="en-US" sz="2400" dirty="0" smtClean="0"/>
              <a:t>Plastic Silverware</a:t>
            </a:r>
          </a:p>
          <a:p>
            <a:r>
              <a:rPr lang="en-US" sz="2400" dirty="0" smtClean="0"/>
              <a:t>Bleach wipes</a:t>
            </a:r>
          </a:p>
          <a:p>
            <a:r>
              <a:rPr lang="en-US" sz="2400" dirty="0" smtClean="0"/>
              <a:t>Shop towels</a:t>
            </a:r>
          </a:p>
          <a:p>
            <a:r>
              <a:rPr lang="en-US" sz="2400" dirty="0" smtClean="0"/>
              <a:t>Plastic cups</a:t>
            </a:r>
            <a:r>
              <a:rPr lang="en-US" sz="2400" dirty="0" smtClean="0"/>
              <a:t> </a:t>
            </a:r>
            <a:endParaRPr lang="en-US" sz="2400" dirty="0"/>
          </a:p>
          <a:p>
            <a:pPr>
              <a:buFont typeface="Wingdings" pitchFamily="2" charset="2"/>
              <a:buNone/>
            </a:pP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r>
              <a:rPr lang="en-US"/>
              <a:t>Questions or comments</a:t>
            </a:r>
          </a:p>
        </p:txBody>
      </p:sp>
      <p:sp>
        <p:nvSpPr>
          <p:cNvPr id="16387" name="Rectangle 3"/>
          <p:cNvSpPr>
            <a:spLocks noGrp="1" noChangeArrowheads="1"/>
          </p:cNvSpPr>
          <p:nvPr>
            <p:ph sz="quarter" idx="1"/>
          </p:nvPr>
        </p:nvSpPr>
        <p:spPr/>
        <p:txBody>
          <a:bodyPr/>
          <a:lstStyle/>
          <a:p>
            <a:pPr>
              <a:buFont typeface="Wingdings" pitchFamily="2" charset="2"/>
              <a:buNone/>
            </a:pPr>
            <a:endParaRPr lang="en-US"/>
          </a:p>
        </p:txBody>
      </p:sp>
      <p:sp>
        <p:nvSpPr>
          <p:cNvPr id="16396" name="AutoShape 12" descr="2Q=="/>
          <p:cNvSpPr>
            <a:spLocks noChangeAspect="1" noChangeArrowheads="1"/>
          </p:cNvSpPr>
          <p:nvPr/>
        </p:nvSpPr>
        <p:spPr bwMode="auto">
          <a:xfrm>
            <a:off x="155575" y="46038"/>
            <a:ext cx="304800" cy="304800"/>
          </a:xfrm>
          <a:prstGeom prst="rect">
            <a:avLst/>
          </a:prstGeom>
          <a:noFill/>
        </p:spPr>
        <p:txBody>
          <a:bodyPr/>
          <a:lstStyle/>
          <a:p>
            <a:endParaRPr lang="en-US"/>
          </a:p>
        </p:txBody>
      </p:sp>
      <p:sp>
        <p:nvSpPr>
          <p:cNvPr id="16398" name="AutoShape 14" descr="2Q=="/>
          <p:cNvSpPr>
            <a:spLocks noChangeAspect="1" noChangeArrowheads="1"/>
          </p:cNvSpPr>
          <p:nvPr/>
        </p:nvSpPr>
        <p:spPr bwMode="auto">
          <a:xfrm>
            <a:off x="155575" y="46038"/>
            <a:ext cx="304800" cy="304800"/>
          </a:xfrm>
          <a:prstGeom prst="rect">
            <a:avLst/>
          </a:prstGeom>
          <a:noFill/>
        </p:spPr>
        <p:txBody>
          <a:bodyPr/>
          <a:lstStyle/>
          <a:p>
            <a:endParaRPr lang="en-US"/>
          </a:p>
        </p:txBody>
      </p:sp>
      <p:sp>
        <p:nvSpPr>
          <p:cNvPr id="16400" name="AutoShape 16" descr="2Q=="/>
          <p:cNvSpPr>
            <a:spLocks noChangeAspect="1" noChangeArrowheads="1"/>
          </p:cNvSpPr>
          <p:nvPr/>
        </p:nvSpPr>
        <p:spPr bwMode="auto">
          <a:xfrm>
            <a:off x="155575" y="46038"/>
            <a:ext cx="304800" cy="304800"/>
          </a:xfrm>
          <a:prstGeom prst="rect">
            <a:avLst/>
          </a:prstGeom>
          <a:noFill/>
        </p:spPr>
        <p:txBody>
          <a:bodyPr/>
          <a:lstStyle/>
          <a:p>
            <a:endParaRPr lang="en-US"/>
          </a:p>
        </p:txBody>
      </p:sp>
      <p:sp>
        <p:nvSpPr>
          <p:cNvPr id="16402" name="AutoShape 18" descr="2Q=="/>
          <p:cNvSpPr>
            <a:spLocks noChangeAspect="1" noChangeArrowheads="1"/>
          </p:cNvSpPr>
          <p:nvPr/>
        </p:nvSpPr>
        <p:spPr bwMode="auto">
          <a:xfrm>
            <a:off x="155575" y="46038"/>
            <a:ext cx="304800" cy="304800"/>
          </a:xfrm>
          <a:prstGeom prst="rect">
            <a:avLst/>
          </a:prstGeom>
          <a:noFill/>
        </p:spPr>
        <p:txBody>
          <a:bodyPr/>
          <a:lstStyle/>
          <a:p>
            <a:endParaRPr lang="en-US"/>
          </a:p>
        </p:txBody>
      </p:sp>
      <p:sp>
        <p:nvSpPr>
          <p:cNvPr id="16404" name="AutoShape 20" descr="2Q=="/>
          <p:cNvSpPr>
            <a:spLocks noChangeAspect="1" noChangeArrowheads="1"/>
          </p:cNvSpPr>
          <p:nvPr/>
        </p:nvSpPr>
        <p:spPr bwMode="auto">
          <a:xfrm>
            <a:off x="155575" y="46038"/>
            <a:ext cx="7115175" cy="5334000"/>
          </a:xfrm>
          <a:prstGeom prst="rect">
            <a:avLst/>
          </a:prstGeom>
          <a:noFill/>
        </p:spPr>
        <p:txBody>
          <a:bodyPr/>
          <a:lstStyle/>
          <a:p>
            <a:endParaRPr lang="en-US"/>
          </a:p>
        </p:txBody>
      </p:sp>
      <p:pic>
        <p:nvPicPr>
          <p:cNvPr id="16405" name="Picture 21" descr="cubs"/>
          <p:cNvPicPr>
            <a:picLocks noChangeAspect="1" noChangeArrowheads="1"/>
          </p:cNvPicPr>
          <p:nvPr/>
        </p:nvPicPr>
        <p:blipFill>
          <a:blip r:embed="rId2" cstate="print"/>
          <a:srcRect/>
          <a:stretch>
            <a:fillRect/>
          </a:stretch>
        </p:blipFill>
        <p:spPr bwMode="auto">
          <a:xfrm>
            <a:off x="914400" y="3962400"/>
            <a:ext cx="2466975" cy="1847850"/>
          </a:xfrm>
          <a:prstGeom prst="rect">
            <a:avLst/>
          </a:prstGeom>
          <a:noFill/>
        </p:spPr>
      </p:pic>
      <p:pic>
        <p:nvPicPr>
          <p:cNvPr id="16406" name="Picture 22" descr="Packers2"/>
          <p:cNvPicPr>
            <a:picLocks noChangeAspect="1" noChangeArrowheads="1"/>
          </p:cNvPicPr>
          <p:nvPr/>
        </p:nvPicPr>
        <p:blipFill>
          <a:blip r:embed="rId3" cstate="print"/>
          <a:srcRect/>
          <a:stretch>
            <a:fillRect/>
          </a:stretch>
        </p:blipFill>
        <p:spPr bwMode="auto">
          <a:xfrm>
            <a:off x="4953000" y="1828800"/>
            <a:ext cx="3162300" cy="1970088"/>
          </a:xfrm>
          <a:prstGeom prst="rect">
            <a:avLst/>
          </a:prstGeom>
          <a:noFill/>
        </p:spPr>
      </p:pic>
      <p:pic>
        <p:nvPicPr>
          <p:cNvPr id="16407" name="Picture 23" descr="Cubs3"/>
          <p:cNvPicPr>
            <a:picLocks noChangeAspect="1" noChangeArrowheads="1"/>
          </p:cNvPicPr>
          <p:nvPr/>
        </p:nvPicPr>
        <p:blipFill>
          <a:blip r:embed="rId4" cstate="print"/>
          <a:srcRect/>
          <a:stretch>
            <a:fillRect/>
          </a:stretch>
        </p:blipFill>
        <p:spPr bwMode="auto">
          <a:xfrm>
            <a:off x="6400800" y="3886200"/>
            <a:ext cx="2152650" cy="2124075"/>
          </a:xfrm>
          <a:prstGeom prst="rect">
            <a:avLst/>
          </a:prstGeom>
          <a:noFill/>
        </p:spPr>
      </p:pic>
      <p:pic>
        <p:nvPicPr>
          <p:cNvPr id="16408" name="Picture 24" descr="cubs2"/>
          <p:cNvPicPr>
            <a:picLocks noChangeAspect="1" noChangeArrowheads="1"/>
          </p:cNvPicPr>
          <p:nvPr/>
        </p:nvPicPr>
        <p:blipFill>
          <a:blip r:embed="rId5" cstate="print"/>
          <a:srcRect/>
          <a:stretch>
            <a:fillRect/>
          </a:stretch>
        </p:blipFill>
        <p:spPr bwMode="auto">
          <a:xfrm>
            <a:off x="1524000" y="1752600"/>
            <a:ext cx="3086100" cy="1924050"/>
          </a:xfrm>
          <a:prstGeom prst="rect">
            <a:avLst/>
          </a:prstGeom>
          <a:noFill/>
        </p:spPr>
      </p:pic>
      <p:pic>
        <p:nvPicPr>
          <p:cNvPr id="16409" name="Picture 25" descr="Packer3"/>
          <p:cNvPicPr>
            <a:picLocks noChangeAspect="1" noChangeArrowheads="1"/>
          </p:cNvPicPr>
          <p:nvPr/>
        </p:nvPicPr>
        <p:blipFill>
          <a:blip r:embed="rId6" cstate="print"/>
          <a:srcRect/>
          <a:stretch>
            <a:fillRect/>
          </a:stretch>
        </p:blipFill>
        <p:spPr bwMode="auto">
          <a:xfrm>
            <a:off x="3657600" y="3962400"/>
            <a:ext cx="2286000" cy="18288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4328</TotalTime>
  <Words>525</Words>
  <Application>Microsoft Office PowerPoint</Application>
  <PresentationFormat>On-screen Show (4:3)</PresentationFormat>
  <Paragraphs>47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Median</vt:lpstr>
      <vt:lpstr>Mr. Adam Johnson</vt:lpstr>
      <vt:lpstr>About Me</vt:lpstr>
      <vt:lpstr>Classroom Management/Behavior Concerns</vt:lpstr>
      <vt:lpstr>Educational Belief</vt:lpstr>
      <vt:lpstr>Homework and Assignments</vt:lpstr>
      <vt:lpstr>Book Reports/Projects</vt:lpstr>
      <vt:lpstr>Parent/Teacher Communication</vt:lpstr>
      <vt:lpstr>Class Wish List</vt:lpstr>
      <vt:lpstr>Questions or comments</vt:lpstr>
    </vt:vector>
  </TitlesOfParts>
  <Company>susd #30</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Mr. Adam Johnson</dc:title>
  <dc:creator>ajohnson1</dc:creator>
  <cp:lastModifiedBy>ajohnson1</cp:lastModifiedBy>
  <cp:revision>18</cp:revision>
  <dcterms:created xsi:type="dcterms:W3CDTF">2012-07-30T22:11:27Z</dcterms:created>
  <dcterms:modified xsi:type="dcterms:W3CDTF">2015-07-30T22:08:01Z</dcterms:modified>
</cp:coreProperties>
</file>